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1"/>
  </p:notesMasterIdLst>
  <p:handoutMasterIdLst>
    <p:handoutMasterId r:id="rId22"/>
  </p:handoutMasterIdLst>
  <p:sldIdLst>
    <p:sldId id="260" r:id="rId3"/>
    <p:sldId id="261" r:id="rId4"/>
    <p:sldId id="289" r:id="rId5"/>
    <p:sldId id="292" r:id="rId6"/>
    <p:sldId id="293" r:id="rId7"/>
    <p:sldId id="294" r:id="rId8"/>
    <p:sldId id="291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3" d="100"/>
          <a:sy n="93" d="100"/>
        </p:scale>
        <p:origin x="-1602" y="-96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3D80D-FB93-4BDB-B11C-F2A8CFB0E3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9365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7577C9-7CDB-4BDD-B4A1-315C8CAD2309}" type="datetimeFigureOut">
              <a:rPr lang="en-US" smtClean="0"/>
              <a:t>18/03/2018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2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610D3-F378-4624-8E61-880E7BA17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34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610D3-F378-4624-8E61-880E7BA178A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70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16101"/>
      </p:ext>
    </p:extLst>
  </p:cSld>
  <p:clrMapOvr>
    <a:masterClrMapping/>
  </p:clrMapOvr>
  <p:transition spd="slow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306034"/>
      </p:ext>
    </p:extLst>
  </p:cSld>
  <p:clrMapOvr>
    <a:masterClrMapping/>
  </p:clrMapOvr>
  <p:transition spd="slow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580782"/>
      </p:ext>
    </p:extLst>
  </p:cSld>
  <p:clrMapOvr>
    <a:masterClrMapping/>
  </p:clrMapOvr>
  <p:transition spd="slow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79388"/>
      </p:ext>
    </p:extLst>
  </p:cSld>
  <p:clrMapOvr>
    <a:masterClrMapping/>
  </p:clrMapOvr>
  <p:transition spd="slow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73525"/>
      </p:ext>
    </p:extLst>
  </p:cSld>
  <p:clrMapOvr>
    <a:masterClrMapping/>
  </p:clrMapOvr>
  <p:transition spd="slow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800246"/>
      </p:ext>
    </p:extLst>
  </p:cSld>
  <p:clrMapOvr>
    <a:masterClrMapping/>
  </p:clrMapOvr>
  <p:transition spd="slow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798508"/>
      </p:ext>
    </p:extLst>
  </p:cSld>
  <p:clrMapOvr>
    <a:masterClrMapping/>
  </p:clrMapOvr>
  <p:transition spd="slow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250412"/>
      </p:ext>
    </p:extLst>
  </p:cSld>
  <p:clrMapOvr>
    <a:masterClrMapping/>
  </p:clrMapOvr>
  <p:transition spd="slow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8215688"/>
      </p:ext>
    </p:extLst>
  </p:cSld>
  <p:clrMapOvr>
    <a:masterClrMapping/>
  </p:clrMapOvr>
  <p:transition spd="slow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811271"/>
      </p:ext>
    </p:extLst>
  </p:cSld>
  <p:clrMapOvr>
    <a:masterClrMapping/>
  </p:clrMapOvr>
  <p:transition spd="slow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199644"/>
      </p:ext>
    </p:extLst>
  </p:cSld>
  <p:clrMapOvr>
    <a:masterClrMapping/>
  </p:clrMapOvr>
  <p:transition spd="slow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360712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048995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209535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393464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1594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634363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35579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3575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91521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77974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6150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18/03/2018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82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18/03/2018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151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2"/>
            <a:ext cx="9144000" cy="1720058"/>
          </a:xfrm>
          <a:solidFill>
            <a:srgbClr val="00B0F0"/>
          </a:solidFill>
          <a:ln w="25400" cmpd="thickThin">
            <a:solidFill>
              <a:schemeClr val="bg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 algn="ctr"/>
            <a:r>
              <a:rPr lang="en-US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</a:t>
            </a:r>
            <a:br>
              <a:rPr lang="en-US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TOÁN 3</a:t>
            </a:r>
            <a:endParaRPr lang="en-US" sz="5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30262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 CAO ĐẲNG LÝ TỰ TRỌNG TP. HỒ CHÍ MINH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KHOA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HỌC CƠ BẢN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5083744"/>
            <a:ext cx="868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/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NGUYỄN THỊ THỦY</a:t>
            </a:r>
            <a:endParaRPr lang="en-US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219200"/>
            <a:ext cx="2133600" cy="1676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5373049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200" y="1676400"/>
            <a:ext cx="8305800" cy="502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Giới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hạn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hữu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hạn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của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dãy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số</a:t>
            </a: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Định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lý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về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giới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hạn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hữu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hạn</a:t>
            </a: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Tổng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của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cấp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số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nhân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lùi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vô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hạn</a:t>
            </a: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Giới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hạn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vô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cực</a:t>
            </a: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Bài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tập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áp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dụng</a:t>
            </a: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63525" indent="-263525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8864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71500" indent="-571500" algn="just">
                  <a:lnSpc>
                    <a:spcPct val="200000"/>
                  </a:lnSpc>
                  <a:buAutoNum type="romanUcPeriod"/>
                </a:pP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Giới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hữu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1.</a:t>
                </a:r>
                <a:r>
                  <a:rPr lang="en-US" sz="3200" b="1" dirty="0" smtClean="0">
                    <a:latin typeface="Times New Roman"/>
                    <a:ea typeface="Calibri"/>
                  </a:rPr>
                  <a:t>.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Định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nghĩa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1: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Ta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nói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dãy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giới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hạn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0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dần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dương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vô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cực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thể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nhỏ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hơn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dương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bé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tùy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ý,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kể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hạng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nào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đó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Kí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→+∞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=0 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hay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  <m:sSub>
                      <m:sSub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𝑢</m:t>
                        </m:r>
                      </m:e>
                      <m: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sub>
                    </m:sSub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→0</m:t>
                    </m:r>
                    <m: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khi</m:t>
                    </m:r>
                    <m: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→+∞</m:t>
                    </m:r>
                    <m: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834" t="-2925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199372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657" y="2057400"/>
                <a:ext cx="83058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71500" indent="-571500" algn="just">
                  <a:lnSpc>
                    <a:spcPct val="200000"/>
                  </a:lnSpc>
                  <a:buAutoNum type="romanUcPeriod"/>
                </a:pP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Giới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hữu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2.</a:t>
                </a:r>
                <a:r>
                  <a:rPr lang="en-US" sz="3200" b="1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nghĩa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2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 </a:t>
                </a:r>
                <a:r>
                  <a:rPr lang="en-US" sz="32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Ta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nói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dãy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giới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hạn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a (hay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𝑣</m:t>
                        </m:r>
                      </m:e>
                      <m: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dần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a)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→+∞</m:t>
                    </m:r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32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d>
                            <m:d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</m:t>
                              </m:r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𝑎</m:t>
                              </m:r>
                            </m:e>
                          </m:d>
                        </m:e>
                      </m:func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Kí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32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</a:p>
              <a:p>
                <a:pPr>
                  <a:spcAft>
                    <a:spcPts val="100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→+∞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hay</m:t>
                    </m:r>
                    <m:sSub>
                      <m:sSub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𝑣</m:t>
                        </m:r>
                      </m:e>
                      <m: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sub>
                    </m:sSub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khi</m:t>
                    </m:r>
                    <m: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→+∞ </m:t>
                    </m:r>
                  </m:oMath>
                </a14:m>
                <a:endParaRPr lang="en-US" sz="32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1000"/>
                  </a:spcAft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7" y="2057400"/>
                <a:ext cx="83058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834" t="-1717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97659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438400"/>
                <a:ext cx="88392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71500" indent="-571500" algn="just">
                  <a:lnSpc>
                    <a:spcPct val="200000"/>
                  </a:lnSpc>
                  <a:buAutoNum type="romanUcPeriod"/>
                </a:pP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Giới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hữu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2.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giới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hạn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đặc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biệt</a:t>
                </a:r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indent="450215">
                  <a:spcAft>
                    <a:spcPts val="1000"/>
                  </a:spcAft>
                </a:pP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nghĩa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suy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các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kết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quả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sau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800" dirty="0" smtClean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 indent="450215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𝑎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  <m:func>
                        <m:func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e>
                      </m:func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=0; </m:t>
                      </m:r>
                      <m:func>
                        <m:funcPr>
                          <m:ctrlPr>
                            <a:rPr lang="en-US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8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𝑘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=0;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ớ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i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nguy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ê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n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d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ươ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ng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;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effectLst/>
                  <a:latin typeface="Cambria Math"/>
                  <a:ea typeface="Times New Roman"/>
                  <a:cs typeface="Times New Roman"/>
                </a:endParaRPr>
              </a:p>
              <a:p>
                <a:pPr indent="450215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𝑏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  <m:func>
                        <m:func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sSup>
                            <m:sSup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e>
                      </m:func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n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u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𝑞</m:t>
                          </m:r>
                        </m:e>
                      </m:d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&lt;1;</m:t>
                      </m:r>
                    </m:oMath>
                  </m:oMathPara>
                </a14:m>
                <a:endParaRPr lang="en-US" sz="2800" i="1" dirty="0" smtClean="0">
                  <a:solidFill>
                    <a:schemeClr val="tx1"/>
                  </a:solidFill>
                  <a:effectLst/>
                  <a:latin typeface="Cambria Math"/>
                  <a:ea typeface="Times New Roman"/>
                  <a:cs typeface="Times New Roman"/>
                </a:endParaRPr>
              </a:p>
              <a:p>
                <a:pPr indent="450215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𝑐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N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u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𝑐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𝑐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l</m:t>
                          </m:r>
                          <m: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à </m:t>
                          </m:r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</m:t>
                          </m:r>
                          <m: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ằ</m:t>
                          </m:r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ng</m:t>
                          </m:r>
                          <m: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s</m:t>
                          </m:r>
                          <m:r>
                            <a:rPr lang="en-US" sz="28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ố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th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ì</m:t>
                      </m:r>
                      <m:func>
                        <m:func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e>
                      </m:func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unc>
                        <m:func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</m:e>
                      </m:func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</m:t>
                      </m:r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Ghi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chú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T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ừ 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nay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v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ề 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sau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thay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cho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vi</m:t>
                        </m:r>
                        <m: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ế</m:t>
                        </m:r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t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limLow>
                          <m:limLow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lim</m:t>
                            </m:r>
                          </m:e>
                          <m:lim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→+∞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80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80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, </m:t>
                    </m:r>
                  </m:oMath>
                </a14:m>
                <a:endParaRPr lang="en-US" sz="2800" i="1" dirty="0" smtClean="0">
                  <a:solidFill>
                    <a:schemeClr val="tx1"/>
                  </a:solidFill>
                  <a:effectLst/>
                  <a:latin typeface="Cambria Math"/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ta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c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ó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th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ể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vi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ắ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l</m:t>
                      </m:r>
                      <m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: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1000"/>
                  </a:spcAft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438400"/>
                <a:ext cx="88392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517" t="-338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956075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438400"/>
                <a:ext cx="88392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571500" indent="-571500" algn="just">
                  <a:lnSpc>
                    <a:spcPct val="200000"/>
                  </a:lnSpc>
                  <a:buAutoNum type="romanUcPeriod"/>
                </a:pP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Giới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hữu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3.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Ví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dụ</a:t>
                </a:r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indent="450215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  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𝑎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  <m:func>
                        <m:func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→+∞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28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+1</m:t>
                              </m:r>
                            </m:den>
                          </m:f>
                        </m:e>
                      </m:func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</m:t>
                      </m:r>
                      <m:r>
                        <a:rPr lang="en-US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hay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vi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t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t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ắ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t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    </m:t>
                      </m:r>
                      <m:r>
                        <a:rPr lang="en-US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=0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;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indent="450215">
                  <a:spcAft>
                    <a:spcPts val="100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b)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func>
                      <m:func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lim</m:t>
                            </m:r>
                          </m:e>
                          <m:lim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→+∞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5</m:t>
                                </m:r>
                              </m:sup>
                            </m:sSup>
                          </m:den>
                        </m:f>
                      </m:e>
                    </m:func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=0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hay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vi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ế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t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t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ắ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t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      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𝑙𝑖𝑚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5</m:t>
                            </m:r>
                          </m:sup>
                        </m:sSup>
                      </m:den>
                    </m:f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=0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endParaRPr lang="en-US" sz="2800" i="1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indent="450215">
                  <a:spcAft>
                    <a:spcPts val="100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  <m:func>
                      <m:func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lim</m:t>
                            </m:r>
                          </m:e>
                          <m:lim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→+∞</m:t>
                            </m:r>
                          </m:lim>
                        </m:limLow>
                      </m:fName>
                      <m:e>
                        <m:sSup>
                          <m:sSup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800" i="1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cs typeface="Times New Roman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80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2800" b="0" i="1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e>
                    </m:func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=0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hay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vi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ế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t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t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ắ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t</m:t>
                    </m:r>
                    <m:r>
                      <a:rPr lang="en-US" sz="28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   </m:t>
                    </m:r>
                    <m:func>
                      <m:func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uncPr>
                      <m:fName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𝑙𝑖𝑚</m:t>
                        </m:r>
                      </m:fName>
                      <m:e>
                        <m:sSup>
                          <m:sSupPr>
                            <m:ctrlP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800" i="1">
                                    <a:solidFill>
                                      <a:prstClr val="black"/>
                                    </a:solidFill>
                                    <a:latin typeface="Cambria Math"/>
                                    <a:cs typeface="Times New Roman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800" i="1">
                                        <a:solidFill>
                                          <a:prstClr val="black"/>
                                        </a:solidFill>
                                        <a:latin typeface="Cambria Math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 i="1">
                                        <a:solidFill>
                                          <a:prstClr val="black"/>
                                        </a:solidFill>
                                        <a:latin typeface="Cambria Math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sz="2800" i="1">
                                        <a:solidFill>
                                          <a:prstClr val="black"/>
                                        </a:solidFill>
                                        <a:latin typeface="Cambria Math"/>
                                        <a:cs typeface="Times New Roman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800" i="1">
                                <a:solidFill>
                                  <a:prstClr val="black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e>
                    </m:func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=0 </m:t>
                    </m:r>
                  </m:oMath>
                </a14:m>
                <a:endParaRPr lang="en-US" sz="2800" i="1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indent="450215">
                  <a:spcAft>
                    <a:spcPts val="100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) </m:t>
                    </m:r>
                    <m:func>
                      <m:func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lim</m:t>
                            </m:r>
                          </m:e>
                          <m:lim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→+∞</m:t>
                            </m:r>
                          </m:lim>
                        </m:limLow>
                      </m:fName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9</m:t>
                        </m:r>
                      </m:e>
                    </m:func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9 hay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viết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tắt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1" dirty="0" smtClean="0">
                        <a:solidFill>
                          <a:schemeClr val="tx1"/>
                        </a:solidFill>
                        <a:latin typeface="Cambria Math"/>
                        <a:ea typeface="Calibri"/>
                        <a:cs typeface="Times New Roman" pitchFamily="18" charset="0"/>
                      </a:rPr>
                      <m:t>lim</m:t>
                    </m:r>
                    <m:r>
                      <a:rPr lang="en-US" sz="2800" i="1" dirty="0" smtClean="0">
                        <a:solidFill>
                          <a:schemeClr val="tx1"/>
                        </a:solidFill>
                        <a:latin typeface="Cambria Math"/>
                        <a:ea typeface="Calibri"/>
                        <a:cs typeface="Times New Roman" pitchFamily="18" charset="0"/>
                      </a:rPr>
                      <m:t>⁡9=9</m:t>
                    </m:r>
                  </m:oMath>
                </a14:m>
                <a:endParaRPr lang="en-US" sz="2800" dirty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indent="450215">
                  <a:lnSpc>
                    <a:spcPct val="150000"/>
                  </a:lnSpc>
                  <a:spcAft>
                    <a:spcPts val="1000"/>
                  </a:spcAft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438400"/>
                <a:ext cx="88392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517" t="-2180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74644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II.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Định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lý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về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giới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hữu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Định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lí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N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u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𝑣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𝑏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th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ì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Symbol"/>
                  <a:buChar char=""/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𝑙𝑖𝑚</m:t>
                    </m:r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+</m:t>
                        </m:r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</a:t>
                </a:r>
                <a:endParaRPr lang="en-US" sz="2400" dirty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Symbol"/>
                  <a:buChar char=""/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𝑙𝑖𝑚</m:t>
                    </m:r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</m:t>
                        </m:r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</a:t>
                </a:r>
                <a:endParaRPr lang="en-US" sz="2400" dirty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Symbol"/>
                  <a:buChar char=""/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𝑙𝑖𝑚</m:t>
                    </m:r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.</m:t>
                        </m:r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𝑣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  </a:t>
                </a:r>
                <a:endParaRPr lang="en-US" sz="2400" dirty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 marL="342900" lvl="0" indent="-342900" algn="just">
                  <a:spcAft>
                    <a:spcPts val="1000"/>
                  </a:spcAft>
                  <a:buFont typeface="Symbol"/>
                  <a:buChar char=""/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𝑙𝑖𝑚</m:t>
                    </m:r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32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32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32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𝑛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32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32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sz="32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𝑛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( 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N</m:t>
                    </m:r>
                    <m: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ế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u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≠0)</m:t>
                    </m:r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  </a:t>
                </a:r>
                <a:endParaRPr lang="en-US" sz="2400" dirty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 algn="just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𝑏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N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u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≥0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ớ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i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m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ọ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i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th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ì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≥0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lim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⁡</m:t>
                      </m:r>
                      <m:rad>
                        <m:radPr>
                          <m:degHide m:val="on"/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e>
                      </m:rad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𝑎</m:t>
                          </m:r>
                        </m:e>
                      </m:ra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834" t="-2678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906370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III.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Tổng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en-US" sz="32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nhân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lùi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vô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hạn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400" dirty="0">
                    <a:solidFill>
                      <a:schemeClr val="tx1"/>
                    </a:solidFill>
                    <a:ea typeface="Calibri"/>
                    <a:cs typeface="Times New Roman"/>
                  </a:rPr>
                  <a:t> </a:t>
                </a:r>
              </a:p>
              <a:p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Cho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cấp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nhân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vô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hạn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(</a:t>
                </a:r>
                <a:r>
                  <a:rPr lang="en-US" sz="3200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u </a:t>
                </a:r>
                <a:r>
                  <a:rPr lang="en-US" sz="3200" i="1" baseline="-25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)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có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công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bội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q,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với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𝑞</m:t>
                        </m:r>
                      </m:e>
                    </m:d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&lt;1</m:t>
                    </m:r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tổng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của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cấp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số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nhân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lùi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vô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b="1" i="1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hạn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(</a:t>
                </a:r>
                <a:r>
                  <a:rPr lang="en-US" sz="3200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u </a:t>
                </a:r>
                <a:r>
                  <a:rPr lang="en-US" sz="3200" i="1" baseline="-25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)</a:t>
                </a:r>
                <a:r>
                  <a:rPr lang="en-US" sz="3200" b="1" i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là</a:t>
                </a:r>
                <a:r>
                  <a:rPr lang="en-US" sz="32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𝑆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1−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en-US" sz="2400" dirty="0" smtClean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lvl="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Ví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: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Dãy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số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sau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đây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là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cấp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số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nhân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lùi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vô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hạn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:</a:t>
                </a:r>
              </a:p>
              <a:p>
                <a:pPr lvl="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Dãy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, 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4</m:t>
                        </m:r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, 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8</m:t>
                        </m:r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,…….,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2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,…</m:t>
                    </m:r>
                  </m:oMath>
                </a14:m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bội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𝑞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en-US" sz="3200" dirty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>
                    <a:solidFill>
                      <a:schemeClr val="tx1"/>
                    </a:solidFill>
                    <a:ea typeface="Calibri"/>
                    <a:cs typeface="Times New Roman"/>
                  </a:rPr>
                  <a:t> </a:t>
                </a: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834" t="-18923" r="-80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32028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r>
                  <a:rPr lang="en-US" sz="2400" dirty="0">
                    <a:solidFill>
                      <a:schemeClr val="tx1"/>
                    </a:solidFill>
                    <a:ea typeface="Calibri"/>
                    <a:cs typeface="Times New Roman"/>
                  </a:rPr>
                  <a:t> </a:t>
                </a:r>
              </a:p>
              <a:p>
                <a:pPr lvl="0">
                  <a:spcAft>
                    <a:spcPts val="0"/>
                  </a:spcAft>
                </a:pP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Ví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: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Tính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tổng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của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cấp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số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nhân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lùi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vô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hạn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,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với</a:t>
                </a:r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𝑢</m:t>
                        </m:r>
                      </m:e>
                      <m: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sub>
                    </m:sSub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den>
                    </m:f>
                  </m:oMath>
                </a14:m>
                <a:endParaRPr lang="en-US" sz="3200" dirty="0" smtClean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lvl="0" algn="ctr">
                  <a:spcAft>
                    <a:spcPts val="0"/>
                  </a:spcAft>
                </a:pP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Giải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0"/>
                  </a:spcAft>
                </a:pP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Vì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𝑢</m:t>
                        </m:r>
                      </m:e>
                      <m: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sub>
                    </m:sSub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𝑢</m:t>
                        </m:r>
                      </m:e>
                      <m:sub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den>
                    </m:f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𝑞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 Do </a:t>
                </a:r>
                <a:r>
                  <a:rPr lang="en-US" sz="32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đó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marL="457200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𝑆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9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27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+…+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+…=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1−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𝑞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lvl="0">
                  <a:lnSpc>
                    <a:spcPct val="150000"/>
                  </a:lnSpc>
                  <a:spcAft>
                    <a:spcPts val="0"/>
                  </a:spcAft>
                </a:pPr>
                <a:endParaRPr lang="en-US" sz="32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>
                    <a:solidFill>
                      <a:schemeClr val="tx1"/>
                    </a:solidFill>
                    <a:ea typeface="Calibri"/>
                    <a:cs typeface="Times New Roman"/>
                  </a:rPr>
                  <a:t> </a:t>
                </a: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362200"/>
                <a:ext cx="8305800" cy="4191000"/>
              </a:xfrm>
              <a:prstGeom prst="rect">
                <a:avLst/>
              </a:prstGeom>
              <a:blipFill rotWithShape="1">
                <a:blip r:embed="rId3"/>
                <a:stretch>
                  <a:fillRect l="-1834" t="-2503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142371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362200"/>
                <a:ext cx="8839200" cy="4724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2400" dirty="0" smtClean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IV.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Giới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hạn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vô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cực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</a:p>
              <a:p>
                <a:pPr marL="514350" indent="-514350" algn="just">
                  <a:buAutoNum type="arabicPeriod"/>
                </a:pP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Định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nghĩa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: </a:t>
                </a:r>
              </a:p>
              <a:p>
                <a:pPr marL="342900" lvl="0" indent="-342900">
                  <a:spcAft>
                    <a:spcPts val="1000"/>
                  </a:spcAft>
                  <a:buFont typeface="Symbol"/>
                  <a:buChar char=""/>
                </a:pPr>
                <a:r>
                  <a:rPr lang="en-US" sz="2800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Ta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nói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(u</a:t>
                </a:r>
                <a:r>
                  <a:rPr lang="en-US" sz="2800" baseline="-25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giới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hạn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+∞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→+∞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u</a:t>
                </a:r>
                <a:r>
                  <a:rPr lang="en-US" sz="2800" baseline="-25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thể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lớn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hơn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dương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bất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kể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nào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trở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sz="2800" dirty="0" smtClean="0">
                    <a:solidFill>
                      <a:schemeClr val="tx1"/>
                    </a:solidFill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Kí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=+∞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h𝑎𝑦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→+∞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𝑘h𝑖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→+∞.</m:t>
                      </m:r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marL="342900" lvl="0" indent="-342900">
                  <a:spcAft>
                    <a:spcPts val="1000"/>
                  </a:spcAft>
                  <a:buFont typeface="Symbol"/>
                  <a:buChar char=""/>
                </a:pP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(u</a:t>
                </a:r>
                <a:r>
                  <a:rPr lang="en-US" sz="2800" baseline="-25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được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gọi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giới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hạn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−∞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khi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→+∞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𝑙𝑖𝑚</m:t>
                    </m:r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=+∞</m:t>
                    </m:r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sz="2800" dirty="0" smtClean="0">
                    <a:solidFill>
                      <a:schemeClr val="tx1"/>
                    </a:solidFill>
                    <a:ea typeface="Times New Roman"/>
                    <a:cs typeface="Times New Roman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Kí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=−∞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h𝑎𝑦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→−∞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𝑘h𝑖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→+∞.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Nhận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xét</a:t>
                </a:r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=+∞⟺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=−∞. </m:t>
                      </m:r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lvl="0">
                  <a:lnSpc>
                    <a:spcPct val="150000"/>
                  </a:lnSpc>
                  <a:spcAft>
                    <a:spcPts val="0"/>
                  </a:spcAft>
                </a:pPr>
                <a:endParaRPr lang="en-US" sz="32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>
                    <a:solidFill>
                      <a:schemeClr val="tx1"/>
                    </a:solidFill>
                    <a:ea typeface="Calibri"/>
                    <a:cs typeface="Times New Roman"/>
                  </a:rPr>
                  <a:t> </a:t>
                </a: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362200"/>
                <a:ext cx="8839200" cy="4724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25290" r="-110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659707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1371600"/>
                <a:ext cx="8839200" cy="5715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IV.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Giới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hạn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vô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cực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2.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Định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lý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solidFill>
                            <a:schemeClr val="tx1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 smtClean="0">
                          <a:solidFill>
                            <a:schemeClr val="tx1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)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N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u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𝑣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=±∞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th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ì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b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N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u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&gt;0;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𝑣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0 </m:t>
                      </m:r>
                    </m:oMath>
                  </m:oMathPara>
                </a14:m>
                <a:endParaRPr lang="en-US" sz="3200" i="1" dirty="0" smtClean="0">
                  <a:solidFill>
                    <a:schemeClr val="tx1"/>
                  </a:solidFill>
                  <a:effectLst/>
                  <a:latin typeface="Cambria Math"/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𝑣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&gt;0</m:t>
                      </m:r>
                      <m:d>
                        <m:d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∀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∈</m:t>
                          </m:r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ℕ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ớ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i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m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ọ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i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n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th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ì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=+∞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c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N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u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𝑢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=+∞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v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𝑣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b>
                      </m:sSub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&gt;0</m:t>
                      </m:r>
                    </m:oMath>
                  </m:oMathPara>
                </a14:m>
                <a:endParaRPr lang="en-US" sz="3200" i="1" dirty="0" smtClean="0">
                  <a:solidFill>
                    <a:schemeClr val="tx1"/>
                  </a:solidFill>
                  <a:effectLst/>
                  <a:latin typeface="Cambria Math"/>
                  <a:ea typeface="Calibri"/>
                  <a:cs typeface="Times New Roman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th</m:t>
                      </m:r>
                      <m:r>
                        <a:rPr lang="en-US" sz="32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ì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.</m:t>
                          </m:r>
                          <m:sSub>
                            <m:sSub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=+∞</m:t>
                      </m:r>
                    </m:oMath>
                  </m:oMathPara>
                </a14:m>
                <a:endParaRPr lang="en-US" sz="32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>
                    <a:solidFill>
                      <a:schemeClr val="tx1"/>
                    </a:solidFill>
                    <a:ea typeface="Calibri"/>
                    <a:cs typeface="Times New Roman"/>
                  </a:rPr>
                  <a:t> </a:t>
                </a: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371600"/>
                <a:ext cx="8839200" cy="57150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202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02815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IV.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Giới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hạn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vô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cực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</a:p>
              <a:p>
                <a:pPr algn="just"/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Lưu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ý: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𝒂</m:t>
                        </m:r>
                      </m:num>
                      <m:den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∞</m:t>
                        </m:r>
                      </m:den>
                    </m:f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→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𝟎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;</m:t>
                    </m:r>
                    <m:f>
                      <m:fPr>
                        <m:ctrlP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𝒂</m:t>
                        </m:r>
                      </m:num>
                      <m:den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𝟎</m:t>
                        </m:r>
                      </m:den>
                    </m:f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→∞;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𝒂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.∞→∞</m:t>
                    </m:r>
                  </m:oMath>
                </a14:m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3.Một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vài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giới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hạn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đặc</a:t>
                </a:r>
                <a:r>
                  <a:rPr lang="en-US" sz="32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biệt</a:t>
                </a:r>
                <a:endParaRPr lang="en-US" sz="2400" dirty="0" smtClean="0">
                  <a:solidFill>
                    <a:schemeClr val="tx1"/>
                  </a:solidFill>
                  <a:ea typeface="Times New Roman"/>
                  <a:cs typeface="Times New Roman"/>
                </a:endParaRPr>
              </a:p>
              <a:p>
                <a:pPr algn="ctr"/>
                <a:r>
                  <a:rPr lang="en-US" sz="3200" b="0" dirty="0" smtClean="0">
                    <a:solidFill>
                      <a:schemeClr val="tx1"/>
                    </a:solidFill>
                    <a:effectLst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1) 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𝑘</m:t>
                        </m:r>
                      </m:sup>
                    </m:sSup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=+∞ (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𝑘</m:t>
                    </m:r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ℕ</m:t>
                        </m:r>
                      </m:e>
                      <m:sup>
                        <m:r>
                          <a:rPr lang="en-US" sz="32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∗</m:t>
                        </m:r>
                      </m:sup>
                    </m:sSup>
                    <m:r>
                      <a:rPr lang="en-US" sz="32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endParaRPr lang="en-US" sz="2400" i="1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lvl="0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         2)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sSup>
                        <m:sSup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𝑞</m:t>
                          </m:r>
                        </m:e>
                        <m:sup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sup>
                      </m:sSup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=+∞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ế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𝑢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d>
                        <m:d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𝑞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&gt;1</m:t>
                          </m:r>
                        </m:e>
                      </m:d>
                    </m:oMath>
                  </m:oMathPara>
                </a14:m>
                <a:endParaRPr lang="en-US" sz="3200" i="1" dirty="0" smtClean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  <a:p>
                <a:pPr lvl="0"/>
                <a:r>
                  <a:rPr lang="en-US" sz="3200" b="1" i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Ví</a:t>
                </a:r>
                <a:r>
                  <a:rPr lang="en-US" sz="3200" b="1" i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i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</a:t>
                </a:r>
                <a:r>
                  <a:rPr lang="en-US" sz="3200" i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:</a:t>
                </a:r>
              </a:p>
              <a:p>
                <a:pPr marL="514350" lvl="0" indent="-514350">
                  <a:buFontTx/>
                  <a:buAutoNum type="arabicPeriod"/>
                </a:pP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sSup>
                      <m:sSupPr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5</m:t>
                        </m:r>
                      </m:sup>
                    </m:sSup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=+∞ </m:t>
                    </m:r>
                  </m:oMath>
                </a14:m>
                <a:r>
                  <a:rPr lang="en-US" sz="3200" i="1" dirty="0" smtClean="0">
                    <a:solidFill>
                      <a:prstClr val="black"/>
                    </a:solidFill>
                    <a:latin typeface="Cambria Math"/>
                    <a:ea typeface="Calibri"/>
                    <a:cs typeface="Times New Roman"/>
                  </a:rPr>
                  <a:t>;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sSup>
                      <m:sSupPr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  <m: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+3)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=+∞ </m:t>
                    </m:r>
                  </m:oMath>
                </a14:m>
                <a:endParaRPr lang="en-US" sz="3200" i="1" dirty="0" smtClean="0">
                  <a:solidFill>
                    <a:prstClr val="black"/>
                  </a:solidFill>
                  <a:latin typeface="Cambria Math"/>
                  <a:ea typeface="Calibri"/>
                  <a:cs typeface="Times New Roman"/>
                </a:endParaRPr>
              </a:p>
              <a:p>
                <a:pPr lvl="0"/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2.</m:t>
                    </m:r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sSup>
                      <m:sSupPr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e>
                      <m:sup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sup>
                    </m:sSup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=+∞ </m:t>
                    </m:r>
                  </m:oMath>
                </a14:m>
                <a:r>
                  <a:rPr lang="en-US" sz="3200" i="1" dirty="0" smtClean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;</a:t>
                </a:r>
                <a:r>
                  <a:rPr lang="en-US" sz="3200" i="1" dirty="0">
                    <a:solidFill>
                      <a:prstClr val="black"/>
                    </a:solidFill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sSup>
                      <m:sSupPr>
                        <m:ctrlP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5</m:t>
                        </m:r>
                      </m:e>
                      <m:sup>
                        <m:r>
                          <a:rPr lang="en-US" sz="32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sup>
                    </m:sSup>
                    <m:r>
                      <a:rPr lang="en-US" sz="32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=+∞ </m:t>
                    </m:r>
                  </m:oMath>
                </a14:m>
                <a:endParaRPr lang="en-US" sz="3200" i="1" dirty="0">
                  <a:solidFill>
                    <a:prstClr val="black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3723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51172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1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áp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dụng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0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Bài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tập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1</a:t>
                </a:r>
                <a:r>
                  <a:rPr lang="en-US" sz="20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000" b="1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smtClean="0">
                    <a:solidFill>
                      <a:schemeClr val="tx1"/>
                    </a:solidFill>
                    <a:ea typeface="Times New Roman"/>
                    <a:cs typeface="Times New Roman"/>
                  </a:rPr>
                  <a:t>  </a:t>
                </a: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5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+7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−2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+1</m:t>
                          </m:r>
                        </m:den>
                      </m:f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ctr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⟺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5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+7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−2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5+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−2+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</m:t>
                      </m:r>
                      <m: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ì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5+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5+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7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=5+0=5</m:t>
                      </m:r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</m:t>
                      </m:r>
                      <m: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−2+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lim</m:t>
                          </m:r>
                        </m:fName>
                        <m:e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−2</m:t>
                              </m:r>
                            </m:e>
                          </m:d>
                        </m:e>
                      </m:func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=−2+0=−2</m:t>
                      </m:r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ê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5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+7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−2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5+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−2+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𝑙𝑖𝑚</m:t>
                          </m:r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5+</m:t>
                              </m:r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𝑙𝑖𝑚</m:t>
                          </m:r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−2+</m:t>
                              </m:r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5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−2</m:t>
                          </m:r>
                        </m:den>
                      </m:f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34462" b="-307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313504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1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áp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dụng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0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Bài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tập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2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 </a:t>
                </a:r>
                <a:r>
                  <a:rPr lang="en-US" sz="20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0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+1</m:t>
                          </m:r>
                        </m:den>
                      </m:f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ctr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⟺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3−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.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+1</m:t>
                          </m:r>
                        </m:den>
                      </m:f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</m:t>
                      </m:r>
                      <m: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ì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3−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3−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=3−0=3</m:t>
                      </m:r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V</m:t>
                      </m:r>
                      <m:r>
                        <a:rPr lang="en-US" sz="200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.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+1</m:t>
                          </m:r>
                        </m:e>
                      </m:d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1=0.0+1=1</m:t>
                      </m:r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ê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3−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.</m:t>
                          </m:r>
                          <m:f>
                            <m:f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𝑙𝑖𝑚</m:t>
                          </m:r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3−</m:t>
                              </m:r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𝑙𝑖𝑚</m:t>
                          </m:r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.</m:t>
                              </m:r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  <m:f>
                                <m:fPr>
                                  <m:ctrlP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0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20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+1</m:t>
                              </m:r>
                            </m:e>
                          </m:d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den>
                      </m:f>
                      <m:r>
                        <a:rPr lang="en-US" sz="20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=3</m:t>
                      </m:r>
                    </m:oMath>
                  </m:oMathPara>
                </a14:m>
                <a:endParaRPr lang="en-US" sz="20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36308" b="-492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471459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1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áp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dụng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Bài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tập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3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1+4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1−2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Giải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1+4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1−2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sSup>
                                        <m:sSupPr>
                                          <m:ctrlP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/>
                                              <a:ea typeface="Calibri"/>
                                              <a:cs typeface="Times New Roman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/>
                                              <a:ea typeface="Calibri"/>
                                              <a:cs typeface="Times New Roman"/>
                                            </a:rPr>
                                            <m:t>𝑛</m:t>
                                          </m:r>
                                        </m:e>
                                        <m:sup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/>
                                              <a:ea typeface="Calibri"/>
                                              <a:cs typeface="Times New Roman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den>
                                  </m:f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+4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1−2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.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  <m:t>𝑛</m:t>
                                      </m:r>
                                    </m:e>
                                    <m:sup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+4</m:t>
                              </m:r>
                            </m:e>
                          </m:rad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.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−2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sz="2400" i="1" dirty="0" smtClean="0">
                  <a:solidFill>
                    <a:schemeClr val="tx1"/>
                  </a:solidFill>
                  <a:effectLst/>
                  <a:latin typeface="Cambria Math"/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  <m:t>𝑛</m:t>
                                      </m:r>
                                    </m:e>
                                    <m:sup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/>
                                          <a:ea typeface="Calibri"/>
                                          <a:cs typeface="Times New Roman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+4</m:t>
                              </m:r>
                            </m:e>
                          </m:rad>
                        </m:num>
                        <m:den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−2</m:t>
                              </m:r>
                            </m:e>
                          </m:d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−2</m:t>
                          </m:r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4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−1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34000" b="-27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126802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1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áp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dụng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Bài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tập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4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+5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chia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cả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tử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và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mẫu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cho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n, ta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được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⟺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+5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2+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V</m:t>
                          </m:r>
                          <m:r>
                            <a:rPr lang="en-US" sz="24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ì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𝑙𝑖𝑚</m:t>
                          </m:r>
                        </m:fName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2+</m:t>
                              </m:r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=2;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=+∞</m:t>
                      </m:r>
                    </m:oMath>
                  </m:oMathPara>
                </a14:m>
                <a:endParaRPr lang="en-US" sz="2400" i="1" dirty="0" smtClean="0">
                  <a:solidFill>
                    <a:schemeClr val="tx1"/>
                  </a:solidFill>
                  <a:effectLst/>
                  <a:latin typeface="Cambria Math"/>
                  <a:ea typeface="Calibri"/>
                  <a:cs typeface="Times New Roman"/>
                </a:endParaRPr>
              </a:p>
              <a:p>
                <a:pPr algn="ctr"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+5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.</m:t>
                        </m:r>
                        <m:sSup>
                          <m:sSup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2+</m:t>
                        </m:r>
                        <m:f>
                          <m:f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5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den>
                        </m:f>
                      </m:num>
                      <m:den>
                        <m:sSup>
                          <m:sSup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=0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3630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380073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 smtClean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1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áp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dụng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Bài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tập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5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Giải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 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Ta </a:t>
                </a:r>
                <a:r>
                  <a:rPr lang="en-US" sz="24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−2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−1=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V</m:t>
                          </m:r>
                          <m:r>
                            <a:rPr lang="en-US" sz="240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ì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𝑙𝑖𝑚</m:t>
                          </m:r>
                        </m:fName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</m:e>
                      </m:func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=+∞;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=1&gt;0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−2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−1</m:t>
                        </m:r>
                      </m:e>
                    </m:d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𝑙𝑖𝑚</m:t>
                    </m:r>
                    <m:sSup>
                      <m:sSup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1−</m:t>
                        </m:r>
                        <m:f>
                          <m:f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den>
                        </m:f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f>
                          <m:f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2400" i="1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=+∞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29231" b="-15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4850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GIỚI HẠN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1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GIỚI HẠN CỦA DÃY SỐ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/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V.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áp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dụng</a:t>
                </a:r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Bài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tập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về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nhà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 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Tìm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các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giới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hạn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sau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 </a:t>
                </a:r>
                <a:endParaRPr lang="en-US" sz="32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𝑎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 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6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−1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+2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;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𝑏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−5</m:t>
                          </m:r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+1</m:t>
                          </m:r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; 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 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+5.</m:t>
                          </m:r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;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𝑑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</m:t>
                      </m:r>
                      <m:r>
                        <a:rPr lang="en-US" sz="32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𝑙𝑖𝑚</m:t>
                      </m:r>
                      <m:f>
                        <m:fPr>
                          <m:ctrlP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</m:t>
                              </m:r>
                              <m:sSup>
                                <m:sSupPr>
                                  <m:ctrlP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</m:t>
                              </m:r>
                              <m:r>
                                <a:rPr lang="en-US" sz="3200" i="1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+1</m:t>
                              </m:r>
                            </m:e>
                          </m:rad>
                        </m:num>
                        <m:den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32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−2</m:t>
                          </m:r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lvl="0"/>
                <a:endParaRPr lang="en-US" sz="32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lvl="0">
                  <a:spcAft>
                    <a:spcPts val="1000"/>
                  </a:spcAft>
                </a:pPr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endParaRPr lang="en-US" sz="3200" b="1" dirty="0" smtClean="0">
                  <a:solidFill>
                    <a:schemeClr val="tx1"/>
                  </a:solidFill>
                  <a:latin typeface="Times New Roman" pitchFamily="18" charset="0"/>
                  <a:ea typeface="Calibri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590800"/>
                <a:ext cx="8839200" cy="3962400"/>
              </a:xfrm>
              <a:prstGeom prst="rect">
                <a:avLst/>
              </a:prstGeom>
              <a:blipFill rotWithShape="1">
                <a:blip r:embed="rId3"/>
                <a:stretch>
                  <a:fillRect l="-1724" t="-3969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255144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404</TotalTime>
  <Words>2008</Words>
  <Application>Microsoft Office PowerPoint</Application>
  <PresentationFormat>On-screen Show (4:3)</PresentationFormat>
  <Paragraphs>220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Solstice</vt:lpstr>
      <vt:lpstr>Office Theme</vt:lpstr>
      <vt:lpstr>HỌC PHẦN  TOÁN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Family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Công thức tính xác suất</dc:title>
  <dc:creator>Ha My Tran Nguyen</dc:creator>
  <cp:lastModifiedBy>Ha My</cp:lastModifiedBy>
  <cp:revision>67</cp:revision>
  <cp:lastPrinted>2018-03-18T09:19:17Z</cp:lastPrinted>
  <dcterms:created xsi:type="dcterms:W3CDTF">2017-10-07T22:39:53Z</dcterms:created>
  <dcterms:modified xsi:type="dcterms:W3CDTF">2018-03-18T09:21:05Z</dcterms:modified>
</cp:coreProperties>
</file>